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 varScale="1">
        <p:scale>
          <a:sx n="97" d="100"/>
          <a:sy n="97" d="100"/>
        </p:scale>
        <p:origin x="6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23087966b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623087966b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23087966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623087966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23087966b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623087966b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23087966b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623087966b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23087966b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g623087966b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23087966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g623087966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23087966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623087966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fbref.com/en/comps/9/schedule/Premier-League-Fixtures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fbref.com/en/matches/928467bd/Liverpool-Norwich-City-August-9-2019-Premier-League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3457500" y="1780222"/>
            <a:ext cx="8016600" cy="24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4000"/>
              <a:buFont typeface="Arial"/>
              <a:buNone/>
            </a:pPr>
            <a:r>
              <a:rPr lang="en-US" sz="4000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Will individual player stats increase the accuracy in the prediction of match results of the English Premier League? </a:t>
            </a:r>
            <a:endParaRPr/>
          </a:p>
        </p:txBody>
      </p:sp>
      <p:pic>
        <p:nvPicPr>
          <p:cNvPr id="85" name="Google Shape;85;p13"/>
          <p:cNvPicPr preferRelativeResize="0"/>
          <p:nvPr/>
        </p:nvPicPr>
        <p:blipFill rotWithShape="1">
          <a:blip r:embed="rId3">
            <a:alphaModFix/>
          </a:blip>
          <a:srcRect l="34829" r="28184" b="18173"/>
          <a:stretch/>
        </p:blipFill>
        <p:spPr>
          <a:xfrm>
            <a:off x="-1405552" y="1780217"/>
            <a:ext cx="4674845" cy="5817583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/>
        </p:nvSpPr>
        <p:spPr>
          <a:xfrm>
            <a:off x="409045" y="401782"/>
            <a:ext cx="9684000" cy="8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4000"/>
              <a:buFont typeface="Arial"/>
              <a:buNone/>
            </a:pPr>
            <a:r>
              <a:rPr lang="en-US" sz="4000" b="0" i="0" u="none" strike="noStrike" cap="none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Problem Statement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l="34830" r="28183" b="18173"/>
          <a:stretch/>
        </p:blipFill>
        <p:spPr>
          <a:xfrm>
            <a:off x="136358" y="4931296"/>
            <a:ext cx="1443060" cy="179580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>
            <a:spLocks noGrp="1"/>
          </p:cNvSpPr>
          <p:nvPr>
            <p:ph type="ctrTitle"/>
          </p:nvPr>
        </p:nvSpPr>
        <p:spPr>
          <a:xfrm>
            <a:off x="409045" y="401782"/>
            <a:ext cx="9684000" cy="8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Artificial Neural Network</a:t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1579425" y="2409475"/>
            <a:ext cx="9243000" cy="7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endParaRPr sz="3000">
              <a:solidFill>
                <a:srgbClr val="FF0000"/>
              </a:solidFill>
              <a:highlight>
                <a:srgbClr val="FFFFFF"/>
              </a:highlight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1579418" y="1803748"/>
            <a:ext cx="92430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r>
              <a:rPr lang="en-US" sz="3700">
                <a:solidFill>
                  <a:srgbClr val="DB0007"/>
                </a:solidFill>
              </a:rPr>
              <a:t>20 Layers, 30 Nodes, 30 Runs</a:t>
            </a:r>
            <a:endParaRPr sz="3700">
              <a:solidFill>
                <a:srgbClr val="DB0007"/>
              </a:solidFill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r>
              <a:rPr lang="en-US" sz="3700">
                <a:solidFill>
                  <a:srgbClr val="DB0007"/>
                </a:solidFill>
              </a:rPr>
              <a:t>R package: h2o</a:t>
            </a:r>
            <a:endParaRPr sz="3700">
              <a:solidFill>
                <a:srgbClr val="DB0007"/>
              </a:solidFill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r>
              <a:rPr lang="en-US" sz="3700">
                <a:solidFill>
                  <a:srgbClr val="DB0007"/>
                </a:solidFill>
              </a:rPr>
              <a:t>It took 24 hours to run the neural network.</a:t>
            </a:r>
            <a:endParaRPr sz="3700">
              <a:solidFill>
                <a:srgbClr val="DB0007"/>
              </a:solidFill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endParaRPr sz="3700">
              <a:solidFill>
                <a:srgbClr val="DB0007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3"/>
          <p:cNvPicPr preferRelativeResize="0"/>
          <p:nvPr/>
        </p:nvPicPr>
        <p:blipFill rotWithShape="1">
          <a:blip r:embed="rId3">
            <a:alphaModFix/>
          </a:blip>
          <a:srcRect l="34830" r="28183" b="18173"/>
          <a:stretch/>
        </p:blipFill>
        <p:spPr>
          <a:xfrm>
            <a:off x="136358" y="4931296"/>
            <a:ext cx="1443060" cy="1795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9418" y="322925"/>
            <a:ext cx="10307784" cy="5798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4"/>
          <p:cNvPicPr preferRelativeResize="0"/>
          <p:nvPr/>
        </p:nvPicPr>
        <p:blipFill rotWithShape="1">
          <a:blip r:embed="rId3">
            <a:alphaModFix/>
          </a:blip>
          <a:srcRect l="34830" r="28183" b="18173"/>
          <a:stretch/>
        </p:blipFill>
        <p:spPr>
          <a:xfrm>
            <a:off x="136358" y="4931296"/>
            <a:ext cx="1443060" cy="1795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62603" y="196400"/>
            <a:ext cx="6465200" cy="646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5"/>
          <p:cNvPicPr preferRelativeResize="0"/>
          <p:nvPr/>
        </p:nvPicPr>
        <p:blipFill rotWithShape="1">
          <a:blip r:embed="rId3">
            <a:alphaModFix/>
          </a:blip>
          <a:srcRect l="34829" r="28184" b="18173"/>
          <a:stretch/>
        </p:blipFill>
        <p:spPr>
          <a:xfrm>
            <a:off x="136358" y="4931296"/>
            <a:ext cx="1443059" cy="1795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1817" y="152400"/>
            <a:ext cx="10307784" cy="5798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6"/>
          <p:cNvPicPr preferRelativeResize="0"/>
          <p:nvPr/>
        </p:nvPicPr>
        <p:blipFill rotWithShape="1">
          <a:blip r:embed="rId3">
            <a:alphaModFix/>
          </a:blip>
          <a:srcRect l="34830" r="28183" b="18173"/>
          <a:stretch/>
        </p:blipFill>
        <p:spPr>
          <a:xfrm>
            <a:off x="136358" y="4931296"/>
            <a:ext cx="1443060" cy="1795805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6"/>
          <p:cNvSpPr txBox="1">
            <a:spLocks noGrp="1"/>
          </p:cNvSpPr>
          <p:nvPr>
            <p:ph type="ctrTitle"/>
          </p:nvPr>
        </p:nvSpPr>
        <p:spPr>
          <a:xfrm>
            <a:off x="409045" y="401782"/>
            <a:ext cx="9684000" cy="8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Results</a:t>
            </a:r>
            <a:endParaRPr/>
          </a:p>
        </p:txBody>
      </p:sp>
      <p:sp>
        <p:nvSpPr>
          <p:cNvPr id="177" name="Google Shape;177;p26"/>
          <p:cNvSpPr txBox="1"/>
          <p:nvPr/>
        </p:nvSpPr>
        <p:spPr>
          <a:xfrm>
            <a:off x="1579425" y="2409475"/>
            <a:ext cx="9243000" cy="7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endParaRPr sz="3000">
              <a:solidFill>
                <a:srgbClr val="FF0000"/>
              </a:solidFill>
              <a:highlight>
                <a:srgbClr val="FFFFFF"/>
              </a:highlight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1959725" y="1952950"/>
            <a:ext cx="8256600" cy="3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r>
              <a:rPr lang="en-US" sz="3700">
                <a:solidFill>
                  <a:srgbClr val="DB0007"/>
                </a:solidFill>
              </a:rPr>
              <a:t>93,534 Correct Predictions </a:t>
            </a:r>
            <a:endParaRPr sz="3700">
              <a:solidFill>
                <a:srgbClr val="DB0007"/>
              </a:solidFill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r>
              <a:rPr lang="en-US" sz="3700">
                <a:solidFill>
                  <a:srgbClr val="DB0007"/>
                </a:solidFill>
              </a:rPr>
              <a:t>288,000 Attempts</a:t>
            </a:r>
            <a:endParaRPr sz="3700">
              <a:solidFill>
                <a:srgbClr val="DB0007"/>
              </a:solidFill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>
                <a:solidFill>
                  <a:srgbClr val="DB0007"/>
                </a:solidFill>
              </a:rPr>
              <a:t>Highest Accuracy : 68.75%</a:t>
            </a:r>
            <a:endParaRPr sz="3700">
              <a:solidFill>
                <a:srgbClr val="DB0007"/>
              </a:solidFill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endParaRPr sz="3700">
              <a:solidFill>
                <a:srgbClr val="DB0007"/>
              </a:solidFill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r>
              <a:rPr lang="en-US" sz="3700">
                <a:solidFill>
                  <a:srgbClr val="DB0007"/>
                </a:solidFill>
              </a:rPr>
              <a:t>The model also predicts that Arsenal is going to win the championship this and next season in a row.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93050" y="3928275"/>
            <a:ext cx="1670875" cy="16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>
            <a:off x="409045" y="401782"/>
            <a:ext cx="9683992" cy="886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Objective</a:t>
            </a:r>
            <a:endParaRPr/>
          </a:p>
        </p:txBody>
      </p:sp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 l="34829" r="28184" b="18173"/>
          <a:stretch/>
        </p:blipFill>
        <p:spPr>
          <a:xfrm>
            <a:off x="136358" y="4931296"/>
            <a:ext cx="1443059" cy="1795807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1579418" y="1803748"/>
            <a:ext cx="9243070" cy="25302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r>
              <a:rPr lang="en-US" sz="3700" b="0" i="0" u="none" strike="noStrike" cap="none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To Increase the Accuracy of Predicting the Results of Soccer Matches of the EPL based on Team and Individual Player Data Using an Artificial Neural Networks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ctrTitle"/>
          </p:nvPr>
        </p:nvSpPr>
        <p:spPr>
          <a:xfrm>
            <a:off x="409045" y="401782"/>
            <a:ext cx="9683992" cy="8866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Premier League</a:t>
            </a:r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 rotWithShape="1">
          <a:blip r:embed="rId3">
            <a:alphaModFix/>
          </a:blip>
          <a:srcRect l="34829" r="28184" b="18173"/>
          <a:stretch/>
        </p:blipFill>
        <p:spPr>
          <a:xfrm>
            <a:off x="136358" y="4931296"/>
            <a:ext cx="1443059" cy="179580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5"/>
          <p:cNvSpPr txBox="1"/>
          <p:nvPr/>
        </p:nvSpPr>
        <p:spPr>
          <a:xfrm>
            <a:off x="1579425" y="1501426"/>
            <a:ext cx="7980600" cy="41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English Soccer League</a:t>
            </a:r>
            <a:endParaRPr/>
          </a:p>
          <a:p>
            <a:pPr marL="3429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One of the most watched in the world.</a:t>
            </a:r>
            <a:endParaRPr/>
          </a:p>
          <a:p>
            <a:pPr marL="3429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Has been named the best league in the world </a:t>
            </a:r>
            <a:r>
              <a:rPr lang="en-US" sz="2400">
                <a:solidFill>
                  <a:srgbClr val="DB0007"/>
                </a:solidFill>
              </a:rPr>
              <a:t>three</a:t>
            </a:r>
            <a:r>
              <a:rPr lang="en-US" sz="2400" b="0" i="0" u="none" strike="noStrike" cap="none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 years in a row.</a:t>
            </a:r>
            <a:endParaRPr sz="2400" b="0" i="0" u="none" strike="noStrike" cap="none">
              <a:solidFill>
                <a:srgbClr val="DB000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2400"/>
              <a:buChar char="•"/>
            </a:pPr>
            <a:r>
              <a:rPr lang="en-US" sz="2400">
                <a:solidFill>
                  <a:srgbClr val="DB0007"/>
                </a:solidFill>
              </a:rPr>
              <a:t>20 Teams</a:t>
            </a:r>
            <a:endParaRPr sz="2400">
              <a:solidFill>
                <a:srgbClr val="DB0007"/>
              </a:solidFill>
            </a:endParaRPr>
          </a:p>
          <a:p>
            <a:pPr marL="3429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380 games each </a:t>
            </a:r>
            <a:r>
              <a:rPr lang="en-US" sz="2400">
                <a:solidFill>
                  <a:srgbClr val="DB0007"/>
                </a:solidFill>
              </a:rPr>
              <a:t>season</a:t>
            </a:r>
            <a:endParaRPr/>
          </a:p>
          <a:p>
            <a:pPr marL="3429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2400"/>
              <a:buFont typeface="Arial"/>
              <a:buChar char="•"/>
            </a:pPr>
            <a:r>
              <a:rPr lang="en-US" sz="2400" b="0" i="0" u="none" strike="noStrike" cap="none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1 winner based on points</a:t>
            </a:r>
            <a:endParaRPr sz="2400" b="0" i="0" u="none" strike="noStrike" cap="none">
              <a:solidFill>
                <a:srgbClr val="DB0007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2400"/>
              <a:buChar char="•"/>
            </a:pPr>
            <a:r>
              <a:rPr lang="en-US" sz="2400">
                <a:solidFill>
                  <a:srgbClr val="DB0007"/>
                </a:solidFill>
              </a:rPr>
              <a:t>Promotion and relegation</a:t>
            </a:r>
            <a:endParaRPr sz="2400">
              <a:solidFill>
                <a:srgbClr val="DB0007"/>
              </a:solidFill>
            </a:endParaRPr>
          </a:p>
          <a:p>
            <a:pPr marL="342900" marR="0" lvl="0" indent="-1905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DB000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1945250" y="1123300"/>
            <a:ext cx="7890600" cy="9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6"/>
          <p:cNvPicPr preferRelativeResize="0"/>
          <p:nvPr/>
        </p:nvPicPr>
        <p:blipFill rotWithShape="1">
          <a:blip r:embed="rId3">
            <a:alphaModFix/>
          </a:blip>
          <a:srcRect l="34830" r="28183" b="18173"/>
          <a:stretch/>
        </p:blipFill>
        <p:spPr>
          <a:xfrm>
            <a:off x="136358" y="4931296"/>
            <a:ext cx="1443060" cy="179580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/>
          <p:nvPr/>
        </p:nvSpPr>
        <p:spPr>
          <a:xfrm>
            <a:off x="1579425" y="1501426"/>
            <a:ext cx="7980600" cy="41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DB0007"/>
              </a:solidFill>
            </a:endParaRPr>
          </a:p>
          <a:p>
            <a:pPr marL="342900" marR="0" lvl="0" indent="-1905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rgbClr val="DB000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1945250" y="1123300"/>
            <a:ext cx="7890600" cy="9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45250" y="97100"/>
            <a:ext cx="7736225" cy="65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7"/>
          <p:cNvPicPr preferRelativeResize="0"/>
          <p:nvPr/>
        </p:nvPicPr>
        <p:blipFill rotWithShape="1">
          <a:blip r:embed="rId3">
            <a:alphaModFix/>
          </a:blip>
          <a:srcRect l="34829" r="28184" b="18173"/>
          <a:stretch/>
        </p:blipFill>
        <p:spPr>
          <a:xfrm>
            <a:off x="136358" y="4931296"/>
            <a:ext cx="1443059" cy="1795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07079" y="740079"/>
            <a:ext cx="5311036" cy="5311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l="34830" r="28183" b="18173"/>
          <a:stretch/>
        </p:blipFill>
        <p:spPr>
          <a:xfrm>
            <a:off x="136358" y="4931296"/>
            <a:ext cx="1443060" cy="1795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9425" y="53498"/>
            <a:ext cx="9585427" cy="6220577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1602775" y="6315175"/>
            <a:ext cx="57534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Source: </a:t>
            </a:r>
            <a:r>
              <a:rPr lang="en-US" sz="1200" u="sng">
                <a:solidFill>
                  <a:schemeClr val="hlink"/>
                </a:solidFill>
                <a:hlinkClick r:id="rId5"/>
              </a:rPr>
              <a:t>https://fbref.com/en/comps/9/schedule/Premier-League-Fixtures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9"/>
          <p:cNvPicPr preferRelativeResize="0"/>
          <p:nvPr/>
        </p:nvPicPr>
        <p:blipFill rotWithShape="1">
          <a:blip r:embed="rId3">
            <a:alphaModFix/>
          </a:blip>
          <a:srcRect l="34829" r="28184" b="18173"/>
          <a:stretch/>
        </p:blipFill>
        <p:spPr>
          <a:xfrm>
            <a:off x="136358" y="4931296"/>
            <a:ext cx="1443059" cy="1795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9425" y="0"/>
            <a:ext cx="10375926" cy="6240738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 txBox="1"/>
          <p:nvPr/>
        </p:nvSpPr>
        <p:spPr>
          <a:xfrm>
            <a:off x="1616475" y="6315175"/>
            <a:ext cx="7520700" cy="4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Source: </a:t>
            </a:r>
            <a:r>
              <a:rPr lang="en-US" sz="1200" u="sng">
                <a:solidFill>
                  <a:schemeClr val="hlink"/>
                </a:solidFill>
                <a:hlinkClick r:id="rId5"/>
              </a:rPr>
              <a:t>https://fbref.com/en/matches/928467bd/Liverpool-Norwich-City-August-9-2019-Premier-League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 rotWithShape="1">
          <a:blip r:embed="rId3">
            <a:alphaModFix/>
          </a:blip>
          <a:srcRect l="34830" r="28183" b="18173"/>
          <a:stretch/>
        </p:blipFill>
        <p:spPr>
          <a:xfrm>
            <a:off x="136358" y="4931296"/>
            <a:ext cx="1443060" cy="179580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>
            <a:spLocks noGrp="1"/>
          </p:cNvSpPr>
          <p:nvPr>
            <p:ph type="ctrTitle"/>
          </p:nvPr>
        </p:nvSpPr>
        <p:spPr>
          <a:xfrm>
            <a:off x="409045" y="401782"/>
            <a:ext cx="9684000" cy="8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Variables</a:t>
            </a:r>
            <a:endParaRPr/>
          </a:p>
        </p:txBody>
      </p:sp>
      <p:sp>
        <p:nvSpPr>
          <p:cNvPr id="136" name="Google Shape;136;p20"/>
          <p:cNvSpPr txBox="1"/>
          <p:nvPr/>
        </p:nvSpPr>
        <p:spPr>
          <a:xfrm>
            <a:off x="2458600" y="1479475"/>
            <a:ext cx="3186600" cy="46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Min = Minutes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Gls = Goals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Asi = Assists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Sh = Shots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SoT = Shots on Target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Fls = Fouls Committed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Fld = Fouls Drawn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Crs = Crossed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Tkl = Tackles Won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Int = Interceptions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CrdY = Yellow Card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CrdR = Red Card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GA = Goals Against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Saves = Saves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Saves% = Saves percentage</a:t>
            </a:r>
            <a:endParaRPr>
              <a:solidFill>
                <a:srgbClr val="DB0007"/>
              </a:solidFill>
            </a:endParaRPr>
          </a:p>
          <a:p>
            <a:pPr marL="342900" marR="0" lvl="0" indent="-1905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200" b="0" i="0" u="none" strike="noStrike" cap="none">
              <a:solidFill>
                <a:srgbClr val="DB000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0"/>
          <p:cNvSpPr txBox="1"/>
          <p:nvPr/>
        </p:nvSpPr>
        <p:spPr>
          <a:xfrm>
            <a:off x="5838650" y="1479475"/>
            <a:ext cx="3186600" cy="46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Avg Home Goals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Avg Against Home Goals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Avg Away Goals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Avg Against Away Goals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Avg Home Points</a:t>
            </a:r>
            <a:endParaRPr>
              <a:solidFill>
                <a:srgbClr val="DB0007"/>
              </a:solidFill>
            </a:endParaRPr>
          </a:p>
          <a:p>
            <a:pPr marL="342900" marR="0" lvl="0" indent="-2794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1400"/>
              <a:buChar char="•"/>
            </a:pPr>
            <a:r>
              <a:rPr lang="en-US">
                <a:solidFill>
                  <a:srgbClr val="DB0007"/>
                </a:solidFill>
              </a:rPr>
              <a:t>Avg Away Points</a:t>
            </a:r>
            <a:endParaRPr>
              <a:solidFill>
                <a:srgbClr val="DB0007"/>
              </a:solidFill>
            </a:endParaRPr>
          </a:p>
          <a:p>
            <a:pPr marL="45720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DB0007"/>
              </a:solidFill>
            </a:endParaRPr>
          </a:p>
          <a:p>
            <a:pPr marL="342900" marR="0" lvl="0" indent="-1905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endParaRPr sz="1200" b="0" i="0" u="none" strike="noStrike" cap="none">
              <a:solidFill>
                <a:srgbClr val="DB0007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1"/>
          <p:cNvPicPr preferRelativeResize="0"/>
          <p:nvPr/>
        </p:nvPicPr>
        <p:blipFill rotWithShape="1">
          <a:blip r:embed="rId3">
            <a:alphaModFix/>
          </a:blip>
          <a:srcRect l="34829" r="28184" b="18173"/>
          <a:stretch/>
        </p:blipFill>
        <p:spPr>
          <a:xfrm>
            <a:off x="136358" y="4931296"/>
            <a:ext cx="1443059" cy="1795807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>
            <a:spLocks noGrp="1"/>
          </p:cNvSpPr>
          <p:nvPr>
            <p:ph type="ctrTitle"/>
          </p:nvPr>
        </p:nvSpPr>
        <p:spPr>
          <a:xfrm>
            <a:off x="409045" y="401782"/>
            <a:ext cx="9684000" cy="88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4400"/>
              <a:buFont typeface="Arial"/>
              <a:buNone/>
            </a:pPr>
            <a:r>
              <a:rPr lang="en-US" sz="4400">
                <a:solidFill>
                  <a:srgbClr val="DB0007"/>
                </a:solidFill>
                <a:latin typeface="Arial"/>
                <a:ea typeface="Arial"/>
                <a:cs typeface="Arial"/>
                <a:sym typeface="Arial"/>
              </a:rPr>
              <a:t>Artificial Neural Network</a:t>
            </a:r>
            <a:endParaRPr/>
          </a:p>
        </p:txBody>
      </p:sp>
      <p:sp>
        <p:nvSpPr>
          <p:cNvPr id="144" name="Google Shape;144;p21"/>
          <p:cNvSpPr txBox="1"/>
          <p:nvPr/>
        </p:nvSpPr>
        <p:spPr>
          <a:xfrm>
            <a:off x="1579418" y="1803748"/>
            <a:ext cx="9243000" cy="25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r>
              <a:rPr lang="en-US" sz="2400" dirty="0">
                <a:solidFill>
                  <a:srgbClr val="CC0000"/>
                </a:solidFill>
                <a:highlight>
                  <a:srgbClr val="FFFFFF"/>
                </a:highlight>
              </a:rPr>
              <a:t>Neural networks are a set of algorithms, modeled loosely after the human brain, that are designed to recognize patterns. They interpret sensory data through a kind of machine perception, labeling or clustering raw input. </a:t>
            </a:r>
            <a:endParaRPr sz="2400" dirty="0">
              <a:solidFill>
                <a:srgbClr val="CC0000"/>
              </a:solidFill>
              <a:highlight>
                <a:srgbClr val="FFFFFF"/>
              </a:highlight>
            </a:endParaRPr>
          </a:p>
          <a:p>
            <a:pPr marL="0" marR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DB0007"/>
              </a:buClr>
              <a:buSzPts val="3700"/>
              <a:buFont typeface="Arial"/>
              <a:buNone/>
            </a:pPr>
            <a:r>
              <a:rPr lang="en-US" sz="2400" dirty="0">
                <a:solidFill>
                  <a:srgbClr val="CC0000"/>
                </a:solidFill>
                <a:highlight>
                  <a:srgbClr val="FFFFFF"/>
                </a:highlight>
              </a:rPr>
              <a:t>They help to group unlabeled data according to similarities among the example inputs, and they classify data when they have a labeled dataset to train on. </a:t>
            </a:r>
            <a:endParaRPr sz="2400" dirty="0">
              <a:solidFill>
                <a:srgbClr val="CC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325</Words>
  <Application>Microsoft Macintosh PowerPoint</Application>
  <PresentationFormat>Widescreen</PresentationFormat>
  <Paragraphs>49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Will individual player stats increase the accuracy in the prediction of match results of the English Premier League? </vt:lpstr>
      <vt:lpstr>Objective</vt:lpstr>
      <vt:lpstr>Premier League</vt:lpstr>
      <vt:lpstr>PowerPoint Presentation</vt:lpstr>
      <vt:lpstr>PowerPoint Presentation</vt:lpstr>
      <vt:lpstr>PowerPoint Presentation</vt:lpstr>
      <vt:lpstr>PowerPoint Presentation</vt:lpstr>
      <vt:lpstr>Variables</vt:lpstr>
      <vt:lpstr>Artificial Neural Network</vt:lpstr>
      <vt:lpstr>Artificial Neural Network</vt:lpstr>
      <vt:lpstr>PowerPoint Presentation</vt:lpstr>
      <vt:lpstr>PowerPoint Presentation</vt:lpstr>
      <vt:lpstr>PowerPoint Presentation</vt:lpstr>
      <vt:lpstr>Results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 individual player stats increase the accuracy in the prediction of match results of the English Premier League? </dc:title>
  <cp:lastModifiedBy>Microsoft Office User</cp:lastModifiedBy>
  <cp:revision>1</cp:revision>
  <dcterms:modified xsi:type="dcterms:W3CDTF">2019-10-14T00:25:29Z</dcterms:modified>
</cp:coreProperties>
</file>